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58.png" ContentType="image/png"/>
  <Override PartName="/ppt/media/image57.png" ContentType="image/png"/>
  <Override PartName="/ppt/media/image56.png" ContentType="image/png"/>
  <Override PartName="/ppt/media/image55.png" ContentType="image/png"/>
  <Override PartName="/ppt/media/image20.jpeg" ContentType="image/jpe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9.png" ContentType="image/png"/>
  <Override PartName="/ppt/media/image48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3.jpeg" ContentType="image/jpeg"/>
  <Override PartName="/ppt/media/image40.png" ContentType="image/png"/>
  <Override PartName="/ppt/media/image37.png" ContentType="image/png"/>
  <Override PartName="/ppt/media/image33.png" ContentType="image/png"/>
  <Override PartName="/ppt/media/image39.png" ContentType="image/png"/>
  <Override PartName="/ppt/media/image9.png" ContentType="image/png"/>
  <Override PartName="/ppt/media/image86.png" ContentType="image/png"/>
  <Override PartName="/ppt/media/image13.png" ContentType="image/png"/>
  <Override PartName="/ppt/media/image1.png" ContentType="image/png"/>
  <Override PartName="/ppt/media/image38.png" ContentType="image/png"/>
  <Override PartName="/ppt/media/image8.png" ContentType="image/png"/>
  <Override PartName="/ppt/media/image85.png" ContentType="image/png"/>
  <Override PartName="/ppt/media/image54.png" ContentType="image/png"/>
  <Override PartName="/ppt/media/image14.jpeg" ContentType="image/jpeg"/>
  <Override PartName="/ppt/media/image22.png" ContentType="image/png"/>
  <Override PartName="/ppt/media/image59.png" ContentType="image/png"/>
  <Override PartName="/ppt/media/image23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15.jpeg" ContentType="image/jpeg"/>
  <Override PartName="/ppt/media/image66.png" ContentType="image/png"/>
  <Override PartName="/ppt/media/image67.png" ContentType="image/png"/>
  <Override PartName="/ppt/media/image30.png" ContentType="image/png"/>
  <Override PartName="/ppt/media/image68.png" ContentType="image/png"/>
  <Override PartName="/ppt/media/image31.png" ContentType="image/png"/>
  <Override PartName="/ppt/media/image70.png" ContentType="image/png"/>
  <Override PartName="/ppt/media/image28.png" ContentType="image/png"/>
  <Override PartName="/ppt/media/image26.png" ContentType="image/png"/>
  <Override PartName="/ppt/media/image91.png" ContentType="image/png"/>
  <Override PartName="/ppt/media/image89.png" ContentType="image/png"/>
  <Override PartName="/ppt/media/image77.png" ContentType="image/png"/>
  <Override PartName="/ppt/media/image88.png" ContentType="image/png"/>
  <Override PartName="/ppt/media/image76.png" ContentType="image/png"/>
  <Override PartName="/ppt/media/image87.png" ContentType="image/png"/>
  <Override PartName="/ppt/media/image75.png" ContentType="image/png"/>
  <Override PartName="/ppt/media/image79.png" ContentType="image/png"/>
  <Override PartName="/ppt/media/image80.png" ContentType="image/png"/>
  <Override PartName="/ppt/media/image78.png" ContentType="image/png"/>
  <Override PartName="/ppt/media/image74.png" ContentType="image/png"/>
  <Override PartName="/ppt/media/image16.jpeg" ContentType="image/jpeg"/>
  <Override PartName="/ppt/media/image73.png" ContentType="image/png"/>
  <Override PartName="/ppt/media/image72.png" ContentType="image/png"/>
  <Override PartName="/ppt/media/image69.png" ContentType="image/png"/>
  <Override PartName="/ppt/media/image2.png" ContentType="image/png"/>
  <Override PartName="/ppt/media/image32.png" ContentType="image/png"/>
  <Override PartName="/ppt/media/image71.png" ContentType="image/png"/>
  <Override PartName="/ppt/media/image65.png" ContentType="image/png"/>
  <Override PartName="/ppt/media/image21.jpeg" ContentType="image/jpeg"/>
  <Override PartName="/ppt/media/image29.png" ContentType="image/png"/>
  <Override PartName="/ppt/media/image19.png" ContentType="image/png"/>
  <Override PartName="/ppt/media/image84.png" ContentType="image/png"/>
  <Override PartName="/ppt/media/image24.png" ContentType="image/png"/>
  <Override PartName="/ppt/media/image11.jpeg" ContentType="image/jpeg"/>
  <Override PartName="/ppt/media/image90.png" ContentType="image/png"/>
  <Override PartName="/ppt/media/image25.png" ContentType="image/png"/>
  <Override PartName="/ppt/media/image27.png" ContentType="image/png"/>
  <Override PartName="/ppt/media/image12.jpeg" ContentType="image/jpeg"/>
  <Override PartName="/ppt/media/image34.png" ContentType="image/png"/>
  <Override PartName="/ppt/media/image7.jpeg" ContentType="image/jpeg"/>
  <Override PartName="/ppt/media/image4.png" ContentType="image/png"/>
  <Override PartName="/ppt/media/image81.png" ContentType="image/png"/>
  <Override PartName="/ppt/media/image82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36.png" ContentType="image/png"/>
  <Override PartName="/ppt/media/image18.png" ContentType="image/png"/>
  <Override PartName="/ppt/media/image6.png" ContentType="image/png"/>
  <Override PartName="/ppt/media/image83.png" ContentType="image/png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6.xml" ContentType="application/vnd.openxmlformats-officedocument.presentationml.slide+xml"/>
  <Override PartName="/ppt/slides/slide41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27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8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31.xml.rels" ContentType="application/vnd.openxmlformats-package.relationships+xml"/>
  <Override PartName="/ppt/slides/_rels/slide39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52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38.xml.rels" ContentType="application/vnd.openxmlformats-package.relationships+xml"/>
  <Override PartName="/ppt/slides/_rels/slide23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57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56.xml.rels" ContentType="application/vnd.openxmlformats-package.relationships+xml"/>
  <Override PartName="/ppt/slides/_rels/slide50.xml.rels" ContentType="application/vnd.openxmlformats-package.relationships+xml"/>
  <Override PartName="/ppt/slides/_rels/slide34.xml.rels" ContentType="application/vnd.openxmlformats-package.relationships+xml"/>
  <Override PartName="/ppt/slides/_rels/slide49.xml.rels" ContentType="application/vnd.openxmlformats-package.relationships+xml"/>
  <Override PartName="/ppt/slides/_rels/slide6.xml.rels" ContentType="application/vnd.openxmlformats-package.relationships+xml"/>
  <Override PartName="/ppt/slides/_rels/slide40.xml.rels" ContentType="application/vnd.openxmlformats-package.relationships+xml"/>
  <Override PartName="/ppt/slides/_rels/slide55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48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16.xml.rels" ContentType="application/vnd.openxmlformats-package.relationships+xml"/>
  <Override PartName="/ppt/slides/slide30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Level</a:t>
            </a:r>
            <a:endParaRPr b="0" lang="en-GB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Outline Level</a:t>
            </a:r>
            <a:endParaRPr b="0" lang="en-GB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Outline Level</a:t>
            </a:r>
            <a:endParaRPr b="0" lang="en-GB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Sixth Outline Level</a:t>
            </a:r>
            <a:endParaRPr b="0" lang="en-GB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Seventh Outline Level</a:t>
            </a:r>
            <a:endParaRPr b="0" lang="en-GB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jpeg"/><Relationship Id="rId4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504000" y="1031760"/>
            <a:ext cx="9069840" cy="32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Применение точечных детекторов в алгоритмах обработки изображений ландшафтных сцен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3888000" y="4183560"/>
            <a:ext cx="590400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Выполнил:                      Шелепанов Д.А., М208 РИ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Научный руководитель: д.ф.-м.н. Богуславский А. А.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Соруководитель:            д.ф.-м.н. Соколов С.А.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Дескриптор BRIEF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3074040" y="1467360"/>
            <a:ext cx="3477600" cy="3428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Дескриптор FREAK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2743560" y="1224000"/>
            <a:ext cx="4528080" cy="396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Решения детектор + дескриптор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SIFT – не используется в данной работе</a:t>
            </a:r>
            <a:endParaRPr b="0" lang="en-GB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SURF</a:t>
            </a:r>
            <a:endParaRPr b="0" lang="en-GB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ORB</a:t>
            </a:r>
            <a:endParaRPr b="0" lang="en-GB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BRISK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Детектор точек SIFT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2" name="Image1" descr=""/>
          <p:cNvPicPr/>
          <p:nvPr/>
        </p:nvPicPr>
        <p:blipFill>
          <a:blip r:embed="rId1"/>
          <a:stretch/>
        </p:blipFill>
        <p:spPr>
          <a:xfrm>
            <a:off x="693000" y="1418040"/>
            <a:ext cx="4282200" cy="3092760"/>
          </a:xfrm>
          <a:prstGeom prst="rect">
            <a:avLst/>
          </a:prstGeom>
          <a:ln>
            <a:noFill/>
          </a:ln>
        </p:spPr>
      </p:pic>
      <p:pic>
        <p:nvPicPr>
          <p:cNvPr id="113" name="Image2" descr=""/>
          <p:cNvPicPr/>
          <p:nvPr/>
        </p:nvPicPr>
        <p:blipFill>
          <a:blip r:embed="rId2"/>
          <a:stretch/>
        </p:blipFill>
        <p:spPr>
          <a:xfrm>
            <a:off x="5756400" y="1509480"/>
            <a:ext cx="2725560" cy="2909880"/>
          </a:xfrm>
          <a:prstGeom prst="rect">
            <a:avLst/>
          </a:prstGeom>
          <a:ln>
            <a:noFill/>
          </a:ln>
        </p:spPr>
      </p:pic>
      <p:sp>
        <p:nvSpPr>
          <p:cNvPr id="114" name="CustomShape 3"/>
          <p:cNvSpPr/>
          <p:nvPr/>
        </p:nvSpPr>
        <p:spPr>
          <a:xfrm>
            <a:off x="432000" y="4824000"/>
            <a:ext cx="4473360" cy="31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Arial"/>
                <a:ea typeface="Noto Sans CJK SC"/>
              </a:rPr>
              <a:t>Пространство масштабов разности Гауссиан 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15" name="CustomShape 4"/>
          <p:cNvSpPr/>
          <p:nvPr/>
        </p:nvSpPr>
        <p:spPr>
          <a:xfrm>
            <a:off x="5791680" y="4683600"/>
            <a:ext cx="297576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ru-RU" sz="1600" spc="-1" strike="noStrike">
                <a:solidFill>
                  <a:srgbClr val="000000"/>
                </a:solidFill>
                <a:latin typeface="Arial"/>
                <a:ea typeface="Noto Sans CJK SC"/>
              </a:rPr>
              <a:t>Поиск локального максимума</a:t>
            </a:r>
            <a:endParaRPr b="0" lang="en-GB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Извлечение дескриптора в SIFT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8" name="Image3" descr=""/>
          <p:cNvPicPr/>
          <p:nvPr/>
        </p:nvPicPr>
        <p:blipFill>
          <a:blip r:embed="rId1"/>
          <a:stretch/>
        </p:blipFill>
        <p:spPr>
          <a:xfrm>
            <a:off x="1314360" y="1276560"/>
            <a:ext cx="7044480" cy="3596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Детектор точек SURF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1" name="Image4" descr=""/>
          <p:cNvPicPr/>
          <p:nvPr/>
        </p:nvPicPr>
        <p:blipFill>
          <a:blip r:embed="rId1"/>
          <a:stretch/>
        </p:blipFill>
        <p:spPr>
          <a:xfrm>
            <a:off x="884160" y="1619280"/>
            <a:ext cx="2968920" cy="2960640"/>
          </a:xfrm>
          <a:prstGeom prst="rect">
            <a:avLst/>
          </a:prstGeom>
          <a:ln>
            <a:noFill/>
          </a:ln>
        </p:spPr>
      </p:pic>
      <p:sp>
        <p:nvSpPr>
          <p:cNvPr id="122" name="CustomShape 3"/>
          <p:cNvSpPr/>
          <p:nvPr/>
        </p:nvSpPr>
        <p:spPr>
          <a:xfrm>
            <a:off x="4320000" y="2160000"/>
            <a:ext cx="5392800" cy="122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В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SIFT</a:t>
            </a: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 лаплассиан гауссианы аппроксимировался разностью гауссиан, в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SURF</a:t>
            </a: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 лаплассиан гауссианы аппроксимируется бокс-фильтром.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Извлечение дескриптора в SURF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5" name="Объект 7" descr=""/>
          <p:cNvPicPr/>
          <p:nvPr/>
        </p:nvPicPr>
        <p:blipFill>
          <a:blip r:embed="rId1"/>
          <a:stretch/>
        </p:blipFill>
        <p:spPr>
          <a:xfrm>
            <a:off x="1919160" y="1385640"/>
            <a:ext cx="5640480" cy="1998000"/>
          </a:xfrm>
          <a:prstGeom prst="rect">
            <a:avLst/>
          </a:prstGeom>
          <a:ln>
            <a:noFill/>
          </a:ln>
        </p:spPr>
      </p:pic>
      <p:sp>
        <p:nvSpPr>
          <p:cNvPr id="126" name="CustomShape 3"/>
          <p:cNvSpPr/>
          <p:nvPr/>
        </p:nvSpPr>
        <p:spPr>
          <a:xfrm>
            <a:off x="142200" y="4104000"/>
            <a:ext cx="9865440" cy="65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Гистограмма градиентов, как и в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SIFT</a:t>
            </a: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, но используются взвешенные суммы по прямоугольным подокнам, окружающим особую точку.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Детектор точек ORB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9" name="Image5" descr=""/>
          <p:cNvPicPr/>
          <p:nvPr/>
        </p:nvPicPr>
        <p:blipFill>
          <a:blip r:embed="rId1"/>
          <a:stretch/>
        </p:blipFill>
        <p:spPr>
          <a:xfrm>
            <a:off x="313200" y="1819440"/>
            <a:ext cx="4521240" cy="2231640"/>
          </a:xfrm>
          <a:prstGeom prst="rect">
            <a:avLst/>
          </a:prstGeom>
          <a:ln>
            <a:noFill/>
          </a:ln>
        </p:spPr>
      </p:pic>
      <p:sp>
        <p:nvSpPr>
          <p:cNvPr id="130" name="CustomShape 3"/>
          <p:cNvSpPr/>
          <p:nvPr/>
        </p:nvSpPr>
        <p:spPr>
          <a:xfrm>
            <a:off x="4968000" y="1747080"/>
            <a:ext cx="5008320" cy="235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Используется детектор особых точек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FAST</a:t>
            </a: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, примененный к пирамиде масштабов, затем применяется функция отклика детектора Харриса, чтобы выделить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 наиболее характерных точек на разных масштабах. Далее вычисляются моменты и главное направление.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Извлечение дескриптора в ORB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3" name="Image6" descr=""/>
          <p:cNvPicPr/>
          <p:nvPr/>
        </p:nvPicPr>
        <p:blipFill>
          <a:blip r:embed="rId1"/>
          <a:stretch/>
        </p:blipFill>
        <p:spPr>
          <a:xfrm>
            <a:off x="443160" y="1225440"/>
            <a:ext cx="4095360" cy="4029840"/>
          </a:xfrm>
          <a:prstGeom prst="rect">
            <a:avLst/>
          </a:prstGeom>
          <a:ln>
            <a:noFill/>
          </a:ln>
        </p:spPr>
      </p:pic>
      <p:sp>
        <p:nvSpPr>
          <p:cNvPr id="134" name="CustomShape 3"/>
          <p:cNvSpPr/>
          <p:nvPr/>
        </p:nvSpPr>
        <p:spPr>
          <a:xfrm>
            <a:off x="4803480" y="2326680"/>
            <a:ext cx="4631760" cy="182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just">
              <a:lnSpc>
                <a:spcPct val="90000"/>
              </a:lnSpc>
              <a:spcBef>
                <a:spcPts val="828"/>
              </a:spcBef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Дескриптор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BRIEF (</a:t>
            </a: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локальный бинарный паттерн длиной 128 бит) вкупе с вычисленным направлением составляют инвариантный относительно поворота дескриптор.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Детектор точек BRISK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7" name="" descr=""/>
          <p:cNvPicPr/>
          <p:nvPr/>
        </p:nvPicPr>
        <p:blipFill>
          <a:blip r:embed="rId1"/>
          <a:stretch/>
        </p:blipFill>
        <p:spPr>
          <a:xfrm>
            <a:off x="906120" y="1329120"/>
            <a:ext cx="8453520" cy="4142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Цель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68000"/>
          </a:bodyPr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Выбрать алгоритм прослеживания особенностей, который работает быстро и надежно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GB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Быстро: не менее 25 кадров в секунду</a:t>
            </a:r>
            <a:endParaRPr b="0" lang="en-GB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Надёжно: позволяет отследить признак не менее, чем на трёх последовательных кадрах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Извлечение дескриптора в BRISK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239040" y="1579320"/>
            <a:ext cx="9619560" cy="3142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Сопоставление дескрипторов и прослеживание оптического потока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64000"/>
          </a:bodyPr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Детектор особых точек + алгоритм прослеживания оптического потока</a:t>
            </a:r>
            <a:endParaRPr b="0" lang="en-GB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Алгоритм Лукаса-Канадэ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Детектор особых точек + дескриптор + сопоставление признаков</a:t>
            </a:r>
            <a:endParaRPr b="0" lang="en-GB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Метод полного перебора – не используется в данной работе</a:t>
            </a:r>
            <a:endParaRPr b="0" lang="en-GB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Approximate Nearest Neighbor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Алгоритмы прослеживания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45000"/>
          </a:bodyPr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Shi-Tomasi + Lucas-Kanade</a:t>
            </a:r>
            <a:endParaRPr b="0" lang="en-GB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Harris + Lucas-Kanade</a:t>
            </a:r>
            <a:endParaRPr b="0" lang="en-GB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Star + Lucas-Kanade</a:t>
            </a:r>
            <a:endParaRPr b="0" lang="en-GB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Fast + Lucas-Kanade</a:t>
            </a:r>
            <a:endParaRPr b="0" lang="en-GB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Shi-Tomasi + BRIEF + FLANN</a:t>
            </a:r>
            <a:endParaRPr b="0" lang="en-GB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Shi-Tomasi + FREAK + FLANN</a:t>
            </a:r>
            <a:endParaRPr b="0" lang="en-GB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SURF + FLANN</a:t>
            </a:r>
            <a:endParaRPr b="0" lang="en-GB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ORB + FLANN</a:t>
            </a:r>
            <a:endParaRPr b="0" lang="en-GB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BRISK + FLANN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Используемые вычислители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46" name="CustomShape 2"/>
          <p:cNvSpPr/>
          <p:nvPr/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Intel Core i5 (C++ &amp;&amp; SSE)</a:t>
            </a:r>
            <a:endParaRPr b="0" lang="en-GB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GeForce GTX 1050 (Nvidia CUDA)</a:t>
            </a:r>
            <a:endParaRPr b="0" lang="en-GB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GeForce GTX 1050 (OpenCL)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Исходные данные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1"/>
          <a:stretch/>
        </p:blipFill>
        <p:spPr>
          <a:xfrm>
            <a:off x="216000" y="1224000"/>
            <a:ext cx="9617040" cy="4011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Исходные данные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432000" y="1368000"/>
            <a:ext cx="9430560" cy="136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stereo.mp4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Продолжительность: 00:00:05.12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Размер кадра: 4928x2056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Частота кадров: 25 кадров в секунду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Исходные данные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1"/>
          <a:stretch/>
        </p:blipFill>
        <p:spPr>
          <a:xfrm>
            <a:off x="224640" y="1296000"/>
            <a:ext cx="6829920" cy="3841200"/>
          </a:xfrm>
          <a:prstGeom prst="rect">
            <a:avLst/>
          </a:prstGeom>
          <a:ln>
            <a:noFill/>
          </a:ln>
        </p:spPr>
      </p:pic>
      <p:sp>
        <p:nvSpPr>
          <p:cNvPr id="153" name="CustomShape 2"/>
          <p:cNvSpPr/>
          <p:nvPr/>
        </p:nvSpPr>
        <p:spPr>
          <a:xfrm>
            <a:off x="7272000" y="1296000"/>
            <a:ext cx="2590560" cy="188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icy_scarp.mp4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Продолжительность: 00:00:05.06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Размер кадра: 1920x1080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Частота кадров: 25 кадров в секунду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504000" y="74160"/>
            <a:ext cx="9069840" cy="12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Критерии оценки работы алгоритмов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94000"/>
          </a:bodyPr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Скорость: количество кадров, которые можно обработать с помощью данного алгоритма на данном вычислителе за одну секунду</a:t>
            </a:r>
            <a:endParaRPr b="0" lang="en-GB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Нажёдность: количество найденных кадров и количество кадров, прослеженных от начала наблюдения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504000" y="74160"/>
            <a:ext cx="9069840" cy="12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Алгоритм оценки работы алгоритмов прослеживания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432000" y="1080000"/>
            <a:ext cx="9287280" cy="39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Пусть Arch = {Intel, CUDA, OpenCL} – набор архитектур;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Пусть Algo  - набор алгоритмов;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Пусть Video = {stereo.mp4, icy_scarp.mp4} – набор видеопоследовательностей;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Для каждого ar из Arch: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Для каждого al из Algo: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Для каждого v из Video: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вычислить fps(ar, al, v)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вычислить avgTrack(ar, al, v)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вычислить maxTrack(ar, al, v)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Где: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fps(ar, al, v) – </a:t>
            </a: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Mangal"/>
              </a:rPr>
              <a:t>время работы в миллисекундах, потраченное детектором d на обработку видео v на архитектуре a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featuresFound(ar, al, v) – к</a:t>
            </a: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Mangal"/>
              </a:rPr>
              <a:t>оличество признаков, найденных на каждом кадре видеопоследовательности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featuresTracked(ar, al, v) – </a:t>
            </a: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Mangal"/>
              </a:rPr>
              <a:t>для каждого кадра: количество признаков, отслеженных от начала видеопоследовательности до текущего кадра</a:t>
            </a:r>
            <a:endParaRPr b="0" lang="en-GB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504000" y="74160"/>
            <a:ext cx="9069840" cy="12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Shi-Tomasi + Lukas-Kanade, stereo.mp4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360000" y="1152000"/>
            <a:ext cx="3815280" cy="2687040"/>
          </a:xfrm>
          <a:prstGeom prst="rect">
            <a:avLst/>
          </a:prstGeom>
          <a:ln>
            <a:noFill/>
          </a:ln>
        </p:spPr>
      </p:pic>
      <p:pic>
        <p:nvPicPr>
          <p:cNvPr id="161" name="" descr=""/>
          <p:cNvPicPr/>
          <p:nvPr/>
        </p:nvPicPr>
        <p:blipFill>
          <a:blip r:embed="rId2"/>
          <a:stretch/>
        </p:blipFill>
        <p:spPr>
          <a:xfrm>
            <a:off x="4536000" y="1189800"/>
            <a:ext cx="3870000" cy="2697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Задачи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21000"/>
          </a:bodyPr>
          <a:p>
            <a:pPr marL="17640" indent="-22824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Выбрать детекторы точечных признаков, соответствующие поставленной цели;</a:t>
            </a:r>
            <a:endParaRPr b="0" lang="en-GB" sz="3200" spc="-1" strike="noStrike">
              <a:latin typeface="Arial"/>
            </a:endParaRPr>
          </a:p>
          <a:p>
            <a:pPr marL="17640" indent="-22824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Выбрать методы прослеживания;</a:t>
            </a:r>
            <a:endParaRPr b="0" lang="en-GB" sz="3200" spc="-1" strike="noStrike">
              <a:latin typeface="Arial"/>
            </a:endParaRPr>
          </a:p>
          <a:p>
            <a:pPr marL="17640" indent="-22824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Выбрать вычислители, для которых есть реализации различных детекторов точечных признаков;</a:t>
            </a:r>
            <a:endParaRPr b="0" lang="en-GB" sz="3200" spc="-1" strike="noStrike">
              <a:latin typeface="Arial"/>
            </a:endParaRPr>
          </a:p>
          <a:p>
            <a:pPr marL="17640" indent="-22824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Оценить работу алгоритмов на видеопоследовательностях, представленных в исходных данных, и вычислителях по количеству обрабатываемых в секунду кадров и надёжности отслеживания признаков;</a:t>
            </a:r>
            <a:endParaRPr b="0" lang="en-GB" sz="3200" spc="-1" strike="noStrike">
              <a:latin typeface="Arial"/>
            </a:endParaRPr>
          </a:p>
          <a:p>
            <a:pPr marL="17640" indent="-22824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На основании результатов оценки выбрать алгоритмы, удовлетворяющие цели работы.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504000" y="74160"/>
            <a:ext cx="9069840" cy="12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Shi-Tomasi + Lukas-Kanade, icy_scarp.mp4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360000" y="1152000"/>
            <a:ext cx="3815280" cy="2687040"/>
          </a:xfrm>
          <a:prstGeom prst="rect">
            <a:avLst/>
          </a:prstGeom>
          <a:ln>
            <a:noFill/>
          </a:ln>
        </p:spPr>
      </p:pic>
      <p:pic>
        <p:nvPicPr>
          <p:cNvPr id="165" name="" descr=""/>
          <p:cNvPicPr/>
          <p:nvPr/>
        </p:nvPicPr>
        <p:blipFill>
          <a:blip r:embed="rId2"/>
          <a:stretch/>
        </p:blipFill>
        <p:spPr>
          <a:xfrm>
            <a:off x="4536000" y="1189800"/>
            <a:ext cx="3870000" cy="2697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504000" y="74160"/>
            <a:ext cx="9069840" cy="12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Harris + Lukas-Kanade, stereo.mp4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360000" y="1152000"/>
            <a:ext cx="3815280" cy="2687040"/>
          </a:xfrm>
          <a:prstGeom prst="rect">
            <a:avLst/>
          </a:prstGeom>
          <a:ln>
            <a:noFill/>
          </a:ln>
        </p:spPr>
      </p:pic>
      <p:pic>
        <p:nvPicPr>
          <p:cNvPr id="169" name="" descr=""/>
          <p:cNvPicPr/>
          <p:nvPr/>
        </p:nvPicPr>
        <p:blipFill>
          <a:blip r:embed="rId2"/>
          <a:stretch/>
        </p:blipFill>
        <p:spPr>
          <a:xfrm>
            <a:off x="4536000" y="1189800"/>
            <a:ext cx="3870000" cy="2697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504000" y="74160"/>
            <a:ext cx="9069840" cy="12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Harris + Lukas-Kanade, icy_scarp.mp4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360000" y="1152000"/>
            <a:ext cx="3815280" cy="2687040"/>
          </a:xfrm>
          <a:prstGeom prst="rect">
            <a:avLst/>
          </a:prstGeom>
          <a:ln>
            <a:noFill/>
          </a:ln>
        </p:spPr>
      </p:pic>
      <p:pic>
        <p:nvPicPr>
          <p:cNvPr id="173" name="" descr=""/>
          <p:cNvPicPr/>
          <p:nvPr/>
        </p:nvPicPr>
        <p:blipFill>
          <a:blip r:embed="rId2"/>
          <a:stretch/>
        </p:blipFill>
        <p:spPr>
          <a:xfrm>
            <a:off x="4536000" y="1189800"/>
            <a:ext cx="3870000" cy="2697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504000" y="74160"/>
            <a:ext cx="9069840" cy="12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Star + Lukas-Kanade, stereo.mp4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6" name="" descr=""/>
          <p:cNvPicPr/>
          <p:nvPr/>
        </p:nvPicPr>
        <p:blipFill>
          <a:blip r:embed="rId1"/>
          <a:stretch/>
        </p:blipFill>
        <p:spPr>
          <a:xfrm>
            <a:off x="1296000" y="1080000"/>
            <a:ext cx="3311280" cy="2332080"/>
          </a:xfrm>
          <a:prstGeom prst="rect">
            <a:avLst/>
          </a:prstGeom>
          <a:ln>
            <a:noFill/>
          </a:ln>
        </p:spPr>
      </p:pic>
      <p:pic>
        <p:nvPicPr>
          <p:cNvPr id="177" name="" descr=""/>
          <p:cNvPicPr/>
          <p:nvPr/>
        </p:nvPicPr>
        <p:blipFill>
          <a:blip r:embed="rId2"/>
          <a:stretch/>
        </p:blipFill>
        <p:spPr>
          <a:xfrm>
            <a:off x="5040000" y="1080000"/>
            <a:ext cx="3407760" cy="2375280"/>
          </a:xfrm>
          <a:prstGeom prst="rect">
            <a:avLst/>
          </a:prstGeom>
          <a:ln>
            <a:noFill/>
          </a:ln>
        </p:spPr>
      </p:pic>
      <p:pic>
        <p:nvPicPr>
          <p:cNvPr id="178" name="" descr=""/>
          <p:cNvPicPr/>
          <p:nvPr/>
        </p:nvPicPr>
        <p:blipFill>
          <a:blip r:embed="rId3"/>
          <a:stretch/>
        </p:blipFill>
        <p:spPr>
          <a:xfrm>
            <a:off x="1512000" y="3456000"/>
            <a:ext cx="2951280" cy="2020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504000" y="74160"/>
            <a:ext cx="9069840" cy="12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Star + Lukas-Kanade, icy_scarp.mp4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1296000" y="1080000"/>
            <a:ext cx="3311280" cy="2332080"/>
          </a:xfrm>
          <a:prstGeom prst="rect">
            <a:avLst/>
          </a:prstGeom>
          <a:ln>
            <a:noFill/>
          </a:ln>
        </p:spPr>
      </p:pic>
      <p:pic>
        <p:nvPicPr>
          <p:cNvPr id="182" name="" descr=""/>
          <p:cNvPicPr/>
          <p:nvPr/>
        </p:nvPicPr>
        <p:blipFill>
          <a:blip r:embed="rId2"/>
          <a:stretch/>
        </p:blipFill>
        <p:spPr>
          <a:xfrm>
            <a:off x="5040000" y="1080000"/>
            <a:ext cx="3407760" cy="2375280"/>
          </a:xfrm>
          <a:prstGeom prst="rect">
            <a:avLst/>
          </a:prstGeom>
          <a:ln>
            <a:noFill/>
          </a:ln>
        </p:spPr>
      </p:pic>
      <p:pic>
        <p:nvPicPr>
          <p:cNvPr id="183" name="" descr=""/>
          <p:cNvPicPr/>
          <p:nvPr/>
        </p:nvPicPr>
        <p:blipFill>
          <a:blip r:embed="rId3"/>
          <a:stretch/>
        </p:blipFill>
        <p:spPr>
          <a:xfrm>
            <a:off x="1512000" y="3456000"/>
            <a:ext cx="2951280" cy="2020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504000" y="74160"/>
            <a:ext cx="9069840" cy="12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Fast + Lukas-Kanade, stereo.mp4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1296000" y="1080000"/>
            <a:ext cx="3311280" cy="2332080"/>
          </a:xfrm>
          <a:prstGeom prst="rect">
            <a:avLst/>
          </a:prstGeom>
          <a:ln>
            <a:noFill/>
          </a:ln>
        </p:spPr>
      </p:pic>
      <p:pic>
        <p:nvPicPr>
          <p:cNvPr id="187" name="" descr=""/>
          <p:cNvPicPr/>
          <p:nvPr/>
        </p:nvPicPr>
        <p:blipFill>
          <a:blip r:embed="rId2"/>
          <a:stretch/>
        </p:blipFill>
        <p:spPr>
          <a:xfrm>
            <a:off x="5040000" y="1080000"/>
            <a:ext cx="3407760" cy="2375280"/>
          </a:xfrm>
          <a:prstGeom prst="rect">
            <a:avLst/>
          </a:prstGeom>
          <a:ln>
            <a:noFill/>
          </a:ln>
        </p:spPr>
      </p:pic>
      <p:pic>
        <p:nvPicPr>
          <p:cNvPr id="188" name="" descr=""/>
          <p:cNvPicPr/>
          <p:nvPr/>
        </p:nvPicPr>
        <p:blipFill>
          <a:blip r:embed="rId3"/>
          <a:stretch/>
        </p:blipFill>
        <p:spPr>
          <a:xfrm>
            <a:off x="1512000" y="3456000"/>
            <a:ext cx="2951280" cy="2020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504000" y="74160"/>
            <a:ext cx="9069840" cy="12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Fast + Lukas-Kanade, icy_scarp.mp4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1" name="" descr=""/>
          <p:cNvPicPr/>
          <p:nvPr/>
        </p:nvPicPr>
        <p:blipFill>
          <a:blip r:embed="rId1"/>
          <a:stretch/>
        </p:blipFill>
        <p:spPr>
          <a:xfrm>
            <a:off x="1296000" y="1080000"/>
            <a:ext cx="3311280" cy="2332080"/>
          </a:xfrm>
          <a:prstGeom prst="rect">
            <a:avLst/>
          </a:prstGeom>
          <a:ln>
            <a:noFill/>
          </a:ln>
        </p:spPr>
      </p:pic>
      <p:pic>
        <p:nvPicPr>
          <p:cNvPr id="192" name="" descr=""/>
          <p:cNvPicPr/>
          <p:nvPr/>
        </p:nvPicPr>
        <p:blipFill>
          <a:blip r:embed="rId2"/>
          <a:stretch/>
        </p:blipFill>
        <p:spPr>
          <a:xfrm>
            <a:off x="5040000" y="1080000"/>
            <a:ext cx="3407760" cy="2375280"/>
          </a:xfrm>
          <a:prstGeom prst="rect">
            <a:avLst/>
          </a:prstGeom>
          <a:ln>
            <a:noFill/>
          </a:ln>
        </p:spPr>
      </p:pic>
      <p:pic>
        <p:nvPicPr>
          <p:cNvPr id="193" name="" descr=""/>
          <p:cNvPicPr/>
          <p:nvPr/>
        </p:nvPicPr>
        <p:blipFill>
          <a:blip r:embed="rId3"/>
          <a:stretch/>
        </p:blipFill>
        <p:spPr>
          <a:xfrm>
            <a:off x="1512000" y="3456000"/>
            <a:ext cx="2951280" cy="2020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504000" y="74160"/>
            <a:ext cx="9069840" cy="12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Shi-Tomasi + BRIEF + FLANN, stereo.mp4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6" name="" descr=""/>
          <p:cNvPicPr/>
          <p:nvPr/>
        </p:nvPicPr>
        <p:blipFill>
          <a:blip r:embed="rId1"/>
          <a:stretch/>
        </p:blipFill>
        <p:spPr>
          <a:xfrm>
            <a:off x="1296000" y="1080000"/>
            <a:ext cx="3311280" cy="2332080"/>
          </a:xfrm>
          <a:prstGeom prst="rect">
            <a:avLst/>
          </a:prstGeom>
          <a:ln>
            <a:noFill/>
          </a:ln>
        </p:spPr>
      </p:pic>
      <p:pic>
        <p:nvPicPr>
          <p:cNvPr id="197" name="" descr=""/>
          <p:cNvPicPr/>
          <p:nvPr/>
        </p:nvPicPr>
        <p:blipFill>
          <a:blip r:embed="rId2"/>
          <a:stretch/>
        </p:blipFill>
        <p:spPr>
          <a:xfrm>
            <a:off x="5040000" y="1080000"/>
            <a:ext cx="3407760" cy="2375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504000" y="74160"/>
            <a:ext cx="9069840" cy="12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Shi-Tomasi + BRIEF + FLANN, icy_scarp.mp4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1296000" y="1080000"/>
            <a:ext cx="3311280" cy="2332080"/>
          </a:xfrm>
          <a:prstGeom prst="rect">
            <a:avLst/>
          </a:prstGeom>
          <a:ln>
            <a:noFill/>
          </a:ln>
        </p:spPr>
      </p:pic>
      <p:pic>
        <p:nvPicPr>
          <p:cNvPr id="201" name="" descr=""/>
          <p:cNvPicPr/>
          <p:nvPr/>
        </p:nvPicPr>
        <p:blipFill>
          <a:blip r:embed="rId2"/>
          <a:stretch/>
        </p:blipFill>
        <p:spPr>
          <a:xfrm>
            <a:off x="5040000" y="1080000"/>
            <a:ext cx="3407760" cy="2375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504000" y="74160"/>
            <a:ext cx="9069840" cy="12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Shi-Tomasi + FREAK + FLANN, stereo.mp4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4" name="" descr=""/>
          <p:cNvPicPr/>
          <p:nvPr/>
        </p:nvPicPr>
        <p:blipFill>
          <a:blip r:embed="rId1"/>
          <a:stretch/>
        </p:blipFill>
        <p:spPr>
          <a:xfrm>
            <a:off x="1296000" y="1080000"/>
            <a:ext cx="3311280" cy="2332080"/>
          </a:xfrm>
          <a:prstGeom prst="rect">
            <a:avLst/>
          </a:prstGeom>
          <a:ln>
            <a:noFill/>
          </a:ln>
        </p:spPr>
      </p:pic>
      <p:pic>
        <p:nvPicPr>
          <p:cNvPr id="205" name="" descr=""/>
          <p:cNvPicPr/>
          <p:nvPr/>
        </p:nvPicPr>
        <p:blipFill>
          <a:blip r:embed="rId2"/>
          <a:stretch/>
        </p:blipFill>
        <p:spPr>
          <a:xfrm>
            <a:off x="5040000" y="1080000"/>
            <a:ext cx="3407760" cy="2375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Используемые детекторы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Harris</a:t>
            </a:r>
            <a:endParaRPr b="0" lang="en-GB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Shi-Tomasi</a:t>
            </a:r>
            <a:endParaRPr b="0" lang="en-GB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Star</a:t>
            </a:r>
            <a:endParaRPr b="0" lang="en-GB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Fast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504000" y="74160"/>
            <a:ext cx="9069840" cy="12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Shi-Tomasi + FREAK + FLANN, icy_scarp.mp4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8" name="" descr=""/>
          <p:cNvPicPr/>
          <p:nvPr/>
        </p:nvPicPr>
        <p:blipFill>
          <a:blip r:embed="rId1"/>
          <a:stretch/>
        </p:blipFill>
        <p:spPr>
          <a:xfrm>
            <a:off x="1296000" y="1080000"/>
            <a:ext cx="3311280" cy="2332080"/>
          </a:xfrm>
          <a:prstGeom prst="rect">
            <a:avLst/>
          </a:prstGeom>
          <a:ln>
            <a:noFill/>
          </a:ln>
        </p:spPr>
      </p:pic>
      <p:pic>
        <p:nvPicPr>
          <p:cNvPr id="209" name="" descr=""/>
          <p:cNvPicPr/>
          <p:nvPr/>
        </p:nvPicPr>
        <p:blipFill>
          <a:blip r:embed="rId2"/>
          <a:stretch/>
        </p:blipFill>
        <p:spPr>
          <a:xfrm>
            <a:off x="5040000" y="1080000"/>
            <a:ext cx="3407760" cy="2375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504000" y="74160"/>
            <a:ext cx="9069840" cy="12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BRISK + FLANN, stereo.mp4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2" name="" descr=""/>
          <p:cNvPicPr/>
          <p:nvPr/>
        </p:nvPicPr>
        <p:blipFill>
          <a:blip r:embed="rId1"/>
          <a:stretch/>
        </p:blipFill>
        <p:spPr>
          <a:xfrm>
            <a:off x="1296000" y="1080000"/>
            <a:ext cx="3311280" cy="2332080"/>
          </a:xfrm>
          <a:prstGeom prst="rect">
            <a:avLst/>
          </a:prstGeom>
          <a:ln>
            <a:noFill/>
          </a:ln>
        </p:spPr>
      </p:pic>
      <p:pic>
        <p:nvPicPr>
          <p:cNvPr id="213" name="" descr=""/>
          <p:cNvPicPr/>
          <p:nvPr/>
        </p:nvPicPr>
        <p:blipFill>
          <a:blip r:embed="rId2"/>
          <a:stretch/>
        </p:blipFill>
        <p:spPr>
          <a:xfrm>
            <a:off x="5040000" y="1080000"/>
            <a:ext cx="3407760" cy="2375280"/>
          </a:xfrm>
          <a:prstGeom prst="rect">
            <a:avLst/>
          </a:prstGeom>
          <a:ln>
            <a:noFill/>
          </a:ln>
        </p:spPr>
      </p:pic>
      <p:pic>
        <p:nvPicPr>
          <p:cNvPr id="214" name="" descr=""/>
          <p:cNvPicPr/>
          <p:nvPr/>
        </p:nvPicPr>
        <p:blipFill>
          <a:blip r:embed="rId3"/>
          <a:stretch/>
        </p:blipFill>
        <p:spPr>
          <a:xfrm>
            <a:off x="1512000" y="3456000"/>
            <a:ext cx="2951280" cy="2020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504000" y="74160"/>
            <a:ext cx="9069840" cy="12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BRISK + FLANN, icy_scarp.mp4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7" name="" descr=""/>
          <p:cNvPicPr/>
          <p:nvPr/>
        </p:nvPicPr>
        <p:blipFill>
          <a:blip r:embed="rId1"/>
          <a:stretch/>
        </p:blipFill>
        <p:spPr>
          <a:xfrm>
            <a:off x="1296000" y="1080000"/>
            <a:ext cx="3311280" cy="2332080"/>
          </a:xfrm>
          <a:prstGeom prst="rect">
            <a:avLst/>
          </a:prstGeom>
          <a:ln>
            <a:noFill/>
          </a:ln>
        </p:spPr>
      </p:pic>
      <p:pic>
        <p:nvPicPr>
          <p:cNvPr id="218" name="" descr=""/>
          <p:cNvPicPr/>
          <p:nvPr/>
        </p:nvPicPr>
        <p:blipFill>
          <a:blip r:embed="rId2"/>
          <a:stretch/>
        </p:blipFill>
        <p:spPr>
          <a:xfrm>
            <a:off x="5040000" y="1080000"/>
            <a:ext cx="3407760" cy="2375280"/>
          </a:xfrm>
          <a:prstGeom prst="rect">
            <a:avLst/>
          </a:prstGeom>
          <a:ln>
            <a:noFill/>
          </a:ln>
        </p:spPr>
      </p:pic>
      <p:pic>
        <p:nvPicPr>
          <p:cNvPr id="219" name="" descr=""/>
          <p:cNvPicPr/>
          <p:nvPr/>
        </p:nvPicPr>
        <p:blipFill>
          <a:blip r:embed="rId3"/>
          <a:stretch/>
        </p:blipFill>
        <p:spPr>
          <a:xfrm>
            <a:off x="1512000" y="3456000"/>
            <a:ext cx="2951280" cy="2020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504000" y="74160"/>
            <a:ext cx="9069840" cy="12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SURF + FLANN, stereo.mp4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2" name="" descr=""/>
          <p:cNvPicPr/>
          <p:nvPr/>
        </p:nvPicPr>
        <p:blipFill>
          <a:blip r:embed="rId1"/>
          <a:stretch/>
        </p:blipFill>
        <p:spPr>
          <a:xfrm>
            <a:off x="1296000" y="1080000"/>
            <a:ext cx="3311280" cy="2332080"/>
          </a:xfrm>
          <a:prstGeom prst="rect">
            <a:avLst/>
          </a:prstGeom>
          <a:ln>
            <a:noFill/>
          </a:ln>
        </p:spPr>
      </p:pic>
      <p:pic>
        <p:nvPicPr>
          <p:cNvPr id="223" name="" descr=""/>
          <p:cNvPicPr/>
          <p:nvPr/>
        </p:nvPicPr>
        <p:blipFill>
          <a:blip r:embed="rId2"/>
          <a:stretch/>
        </p:blipFill>
        <p:spPr>
          <a:xfrm>
            <a:off x="5040000" y="1080000"/>
            <a:ext cx="3407760" cy="2375280"/>
          </a:xfrm>
          <a:prstGeom prst="rect">
            <a:avLst/>
          </a:prstGeom>
          <a:ln>
            <a:noFill/>
          </a:ln>
        </p:spPr>
      </p:pic>
      <p:pic>
        <p:nvPicPr>
          <p:cNvPr id="224" name="" descr=""/>
          <p:cNvPicPr/>
          <p:nvPr/>
        </p:nvPicPr>
        <p:blipFill>
          <a:blip r:embed="rId3"/>
          <a:stretch/>
        </p:blipFill>
        <p:spPr>
          <a:xfrm>
            <a:off x="1512000" y="3456000"/>
            <a:ext cx="2951280" cy="2020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504000" y="74160"/>
            <a:ext cx="9069840" cy="12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SURF + FLANN, icy_scarp.mp4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1296000" y="1080000"/>
            <a:ext cx="3311280" cy="2332080"/>
          </a:xfrm>
          <a:prstGeom prst="rect">
            <a:avLst/>
          </a:prstGeom>
          <a:ln>
            <a:noFill/>
          </a:ln>
        </p:spPr>
      </p:pic>
      <p:pic>
        <p:nvPicPr>
          <p:cNvPr id="228" name="" descr=""/>
          <p:cNvPicPr/>
          <p:nvPr/>
        </p:nvPicPr>
        <p:blipFill>
          <a:blip r:embed="rId2"/>
          <a:stretch/>
        </p:blipFill>
        <p:spPr>
          <a:xfrm>
            <a:off x="5040000" y="1080000"/>
            <a:ext cx="3407760" cy="2375280"/>
          </a:xfrm>
          <a:prstGeom prst="rect">
            <a:avLst/>
          </a:prstGeom>
          <a:ln>
            <a:noFill/>
          </a:ln>
        </p:spPr>
      </p:pic>
      <p:pic>
        <p:nvPicPr>
          <p:cNvPr id="229" name="" descr=""/>
          <p:cNvPicPr/>
          <p:nvPr/>
        </p:nvPicPr>
        <p:blipFill>
          <a:blip r:embed="rId3"/>
          <a:stretch/>
        </p:blipFill>
        <p:spPr>
          <a:xfrm>
            <a:off x="1512000" y="3456000"/>
            <a:ext cx="2951280" cy="2020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504000" y="74160"/>
            <a:ext cx="9069840" cy="12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SURF (CUDA) + FLANN, stereo.mp4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2" name="" descr=""/>
          <p:cNvPicPr/>
          <p:nvPr/>
        </p:nvPicPr>
        <p:blipFill>
          <a:blip r:embed="rId1"/>
          <a:stretch/>
        </p:blipFill>
        <p:spPr>
          <a:xfrm>
            <a:off x="1296000" y="1080000"/>
            <a:ext cx="3311280" cy="2332080"/>
          </a:xfrm>
          <a:prstGeom prst="rect">
            <a:avLst/>
          </a:prstGeom>
          <a:ln>
            <a:noFill/>
          </a:ln>
        </p:spPr>
      </p:pic>
      <p:pic>
        <p:nvPicPr>
          <p:cNvPr id="233" name="" descr=""/>
          <p:cNvPicPr/>
          <p:nvPr/>
        </p:nvPicPr>
        <p:blipFill>
          <a:blip r:embed="rId2"/>
          <a:stretch/>
        </p:blipFill>
        <p:spPr>
          <a:xfrm>
            <a:off x="5040000" y="1080000"/>
            <a:ext cx="3407760" cy="2375280"/>
          </a:xfrm>
          <a:prstGeom prst="rect">
            <a:avLst/>
          </a:prstGeom>
          <a:ln>
            <a:noFill/>
          </a:ln>
        </p:spPr>
      </p:pic>
      <p:pic>
        <p:nvPicPr>
          <p:cNvPr id="234" name="" descr=""/>
          <p:cNvPicPr/>
          <p:nvPr/>
        </p:nvPicPr>
        <p:blipFill>
          <a:blip r:embed="rId3"/>
          <a:stretch/>
        </p:blipFill>
        <p:spPr>
          <a:xfrm>
            <a:off x="1512000" y="3456000"/>
            <a:ext cx="2951280" cy="2020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504000" y="74160"/>
            <a:ext cx="9069840" cy="12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SURF (CUDA) + FLANN, icy_scarp.mp4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7" name="" descr=""/>
          <p:cNvPicPr/>
          <p:nvPr/>
        </p:nvPicPr>
        <p:blipFill>
          <a:blip r:embed="rId1"/>
          <a:stretch/>
        </p:blipFill>
        <p:spPr>
          <a:xfrm>
            <a:off x="1296000" y="1080000"/>
            <a:ext cx="3311280" cy="2332080"/>
          </a:xfrm>
          <a:prstGeom prst="rect">
            <a:avLst/>
          </a:prstGeom>
          <a:ln>
            <a:noFill/>
          </a:ln>
        </p:spPr>
      </p:pic>
      <p:pic>
        <p:nvPicPr>
          <p:cNvPr id="238" name="" descr=""/>
          <p:cNvPicPr/>
          <p:nvPr/>
        </p:nvPicPr>
        <p:blipFill>
          <a:blip r:embed="rId2"/>
          <a:stretch/>
        </p:blipFill>
        <p:spPr>
          <a:xfrm>
            <a:off x="5040000" y="1080000"/>
            <a:ext cx="3407760" cy="2375280"/>
          </a:xfrm>
          <a:prstGeom prst="rect">
            <a:avLst/>
          </a:prstGeom>
          <a:ln>
            <a:noFill/>
          </a:ln>
        </p:spPr>
      </p:pic>
      <p:pic>
        <p:nvPicPr>
          <p:cNvPr id="239" name="" descr=""/>
          <p:cNvPicPr/>
          <p:nvPr/>
        </p:nvPicPr>
        <p:blipFill>
          <a:blip r:embed="rId3"/>
          <a:stretch/>
        </p:blipFill>
        <p:spPr>
          <a:xfrm>
            <a:off x="1512000" y="3456000"/>
            <a:ext cx="2951280" cy="2020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504000" y="74160"/>
            <a:ext cx="9069840" cy="12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SURF (OpenCL) + FLANN, stereo.mp4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2" name="" descr=""/>
          <p:cNvPicPr/>
          <p:nvPr/>
        </p:nvPicPr>
        <p:blipFill>
          <a:blip r:embed="rId1"/>
          <a:stretch/>
        </p:blipFill>
        <p:spPr>
          <a:xfrm>
            <a:off x="1296000" y="1080000"/>
            <a:ext cx="3311280" cy="2332080"/>
          </a:xfrm>
          <a:prstGeom prst="rect">
            <a:avLst/>
          </a:prstGeom>
          <a:ln>
            <a:noFill/>
          </a:ln>
        </p:spPr>
      </p:pic>
      <p:pic>
        <p:nvPicPr>
          <p:cNvPr id="243" name="" descr=""/>
          <p:cNvPicPr/>
          <p:nvPr/>
        </p:nvPicPr>
        <p:blipFill>
          <a:blip r:embed="rId2"/>
          <a:stretch/>
        </p:blipFill>
        <p:spPr>
          <a:xfrm>
            <a:off x="5040000" y="1080000"/>
            <a:ext cx="3407760" cy="2375280"/>
          </a:xfrm>
          <a:prstGeom prst="rect">
            <a:avLst/>
          </a:prstGeom>
          <a:ln>
            <a:noFill/>
          </a:ln>
        </p:spPr>
      </p:pic>
      <p:pic>
        <p:nvPicPr>
          <p:cNvPr id="244" name="" descr=""/>
          <p:cNvPicPr/>
          <p:nvPr/>
        </p:nvPicPr>
        <p:blipFill>
          <a:blip r:embed="rId3"/>
          <a:stretch/>
        </p:blipFill>
        <p:spPr>
          <a:xfrm>
            <a:off x="1512000" y="3456000"/>
            <a:ext cx="2951280" cy="2020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504000" y="74160"/>
            <a:ext cx="9069840" cy="12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SURF (OpenCL) + FLANN, icy_scarp.mp4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7" name="" descr=""/>
          <p:cNvPicPr/>
          <p:nvPr/>
        </p:nvPicPr>
        <p:blipFill>
          <a:blip r:embed="rId1"/>
          <a:stretch/>
        </p:blipFill>
        <p:spPr>
          <a:xfrm>
            <a:off x="1296000" y="1080000"/>
            <a:ext cx="3311280" cy="2332080"/>
          </a:xfrm>
          <a:prstGeom prst="rect">
            <a:avLst/>
          </a:prstGeom>
          <a:ln>
            <a:noFill/>
          </a:ln>
        </p:spPr>
      </p:pic>
      <p:pic>
        <p:nvPicPr>
          <p:cNvPr id="248" name="" descr=""/>
          <p:cNvPicPr/>
          <p:nvPr/>
        </p:nvPicPr>
        <p:blipFill>
          <a:blip r:embed="rId2"/>
          <a:stretch/>
        </p:blipFill>
        <p:spPr>
          <a:xfrm>
            <a:off x="5040000" y="1080000"/>
            <a:ext cx="3407760" cy="2375280"/>
          </a:xfrm>
          <a:prstGeom prst="rect">
            <a:avLst/>
          </a:prstGeom>
          <a:ln>
            <a:noFill/>
          </a:ln>
        </p:spPr>
      </p:pic>
      <p:pic>
        <p:nvPicPr>
          <p:cNvPr id="249" name="" descr=""/>
          <p:cNvPicPr/>
          <p:nvPr/>
        </p:nvPicPr>
        <p:blipFill>
          <a:blip r:embed="rId3"/>
          <a:stretch/>
        </p:blipFill>
        <p:spPr>
          <a:xfrm>
            <a:off x="1512000" y="3456000"/>
            <a:ext cx="2951280" cy="2020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504000" y="74160"/>
            <a:ext cx="9069840" cy="12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ORB + FLANN, stereo.mp4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251" name="CustomShape 2"/>
          <p:cNvSpPr/>
          <p:nvPr/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2" name="" descr=""/>
          <p:cNvPicPr/>
          <p:nvPr/>
        </p:nvPicPr>
        <p:blipFill>
          <a:blip r:embed="rId1"/>
          <a:stretch/>
        </p:blipFill>
        <p:spPr>
          <a:xfrm>
            <a:off x="1296000" y="1080000"/>
            <a:ext cx="3311280" cy="2332080"/>
          </a:xfrm>
          <a:prstGeom prst="rect">
            <a:avLst/>
          </a:prstGeom>
          <a:ln>
            <a:noFill/>
          </a:ln>
        </p:spPr>
      </p:pic>
      <p:pic>
        <p:nvPicPr>
          <p:cNvPr id="253" name="" descr=""/>
          <p:cNvPicPr/>
          <p:nvPr/>
        </p:nvPicPr>
        <p:blipFill>
          <a:blip r:embed="rId2"/>
          <a:stretch/>
        </p:blipFill>
        <p:spPr>
          <a:xfrm>
            <a:off x="5040000" y="1080000"/>
            <a:ext cx="3407760" cy="2375280"/>
          </a:xfrm>
          <a:prstGeom prst="rect">
            <a:avLst/>
          </a:prstGeom>
          <a:ln>
            <a:noFill/>
          </a:ln>
        </p:spPr>
      </p:pic>
      <p:pic>
        <p:nvPicPr>
          <p:cNvPr id="254" name="" descr=""/>
          <p:cNvPicPr/>
          <p:nvPr/>
        </p:nvPicPr>
        <p:blipFill>
          <a:blip r:embed="rId3"/>
          <a:stretch/>
        </p:blipFill>
        <p:spPr>
          <a:xfrm>
            <a:off x="1512000" y="3456000"/>
            <a:ext cx="2951280" cy="2020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Детектор Харриса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144000" y="1210320"/>
            <a:ext cx="4637880" cy="1885320"/>
          </a:xfrm>
          <a:prstGeom prst="rect">
            <a:avLst/>
          </a:prstGeom>
          <a:ln>
            <a:noFill/>
          </a:ln>
        </p:spPr>
      </p:pic>
      <p:pic>
        <p:nvPicPr>
          <p:cNvPr id="87" name="" descr=""/>
          <p:cNvPicPr/>
          <p:nvPr/>
        </p:nvPicPr>
        <p:blipFill>
          <a:blip r:embed="rId2"/>
          <a:stretch/>
        </p:blipFill>
        <p:spPr>
          <a:xfrm>
            <a:off x="432000" y="4104000"/>
            <a:ext cx="3857040" cy="580320"/>
          </a:xfrm>
          <a:prstGeom prst="rect">
            <a:avLst/>
          </a:prstGeom>
          <a:ln>
            <a:noFill/>
          </a:ln>
        </p:spPr>
      </p:pic>
      <p:pic>
        <p:nvPicPr>
          <p:cNvPr id="88" name="Объект 6" descr=""/>
          <p:cNvPicPr/>
          <p:nvPr/>
        </p:nvPicPr>
        <p:blipFill>
          <a:blip r:embed="rId3"/>
          <a:stretch/>
        </p:blipFill>
        <p:spPr>
          <a:xfrm>
            <a:off x="5544000" y="1171080"/>
            <a:ext cx="4021200" cy="4029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504000" y="74160"/>
            <a:ext cx="9069840" cy="12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ORB + FLANN, icy_scarp.mp4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7" name="" descr=""/>
          <p:cNvPicPr/>
          <p:nvPr/>
        </p:nvPicPr>
        <p:blipFill>
          <a:blip r:embed="rId1"/>
          <a:stretch/>
        </p:blipFill>
        <p:spPr>
          <a:xfrm>
            <a:off x="1296000" y="1080000"/>
            <a:ext cx="3311280" cy="2332080"/>
          </a:xfrm>
          <a:prstGeom prst="rect">
            <a:avLst/>
          </a:prstGeom>
          <a:ln>
            <a:noFill/>
          </a:ln>
        </p:spPr>
      </p:pic>
      <p:pic>
        <p:nvPicPr>
          <p:cNvPr id="258" name="" descr=""/>
          <p:cNvPicPr/>
          <p:nvPr/>
        </p:nvPicPr>
        <p:blipFill>
          <a:blip r:embed="rId2"/>
          <a:stretch/>
        </p:blipFill>
        <p:spPr>
          <a:xfrm>
            <a:off x="5040000" y="1080000"/>
            <a:ext cx="3407760" cy="2375280"/>
          </a:xfrm>
          <a:prstGeom prst="rect">
            <a:avLst/>
          </a:prstGeom>
          <a:ln>
            <a:noFill/>
          </a:ln>
        </p:spPr>
      </p:pic>
      <p:pic>
        <p:nvPicPr>
          <p:cNvPr id="259" name="" descr=""/>
          <p:cNvPicPr/>
          <p:nvPr/>
        </p:nvPicPr>
        <p:blipFill>
          <a:blip r:embed="rId3"/>
          <a:stretch/>
        </p:blipFill>
        <p:spPr>
          <a:xfrm>
            <a:off x="1512000" y="3456000"/>
            <a:ext cx="2951280" cy="2020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504000" y="74160"/>
            <a:ext cx="9069840" cy="12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ORB (CUDA) + FLANN, stereo.mp4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261" name="CustomShape 2"/>
          <p:cNvSpPr/>
          <p:nvPr/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2" name="" descr=""/>
          <p:cNvPicPr/>
          <p:nvPr/>
        </p:nvPicPr>
        <p:blipFill>
          <a:blip r:embed="rId1"/>
          <a:stretch/>
        </p:blipFill>
        <p:spPr>
          <a:xfrm>
            <a:off x="1296000" y="1080000"/>
            <a:ext cx="3311280" cy="2332080"/>
          </a:xfrm>
          <a:prstGeom prst="rect">
            <a:avLst/>
          </a:prstGeom>
          <a:ln>
            <a:noFill/>
          </a:ln>
        </p:spPr>
      </p:pic>
      <p:pic>
        <p:nvPicPr>
          <p:cNvPr id="263" name="" descr=""/>
          <p:cNvPicPr/>
          <p:nvPr/>
        </p:nvPicPr>
        <p:blipFill>
          <a:blip r:embed="rId2"/>
          <a:stretch/>
        </p:blipFill>
        <p:spPr>
          <a:xfrm>
            <a:off x="5040000" y="1080000"/>
            <a:ext cx="3407760" cy="2375280"/>
          </a:xfrm>
          <a:prstGeom prst="rect">
            <a:avLst/>
          </a:prstGeom>
          <a:ln>
            <a:noFill/>
          </a:ln>
        </p:spPr>
      </p:pic>
      <p:pic>
        <p:nvPicPr>
          <p:cNvPr id="264" name="" descr=""/>
          <p:cNvPicPr/>
          <p:nvPr/>
        </p:nvPicPr>
        <p:blipFill>
          <a:blip r:embed="rId3"/>
          <a:stretch/>
        </p:blipFill>
        <p:spPr>
          <a:xfrm>
            <a:off x="1512000" y="3456000"/>
            <a:ext cx="2951280" cy="2020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504000" y="74160"/>
            <a:ext cx="9069840" cy="12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ORB (CUDA) + FLANN, icy_scarp.mp4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7" name="" descr=""/>
          <p:cNvPicPr/>
          <p:nvPr/>
        </p:nvPicPr>
        <p:blipFill>
          <a:blip r:embed="rId1"/>
          <a:stretch/>
        </p:blipFill>
        <p:spPr>
          <a:xfrm>
            <a:off x="1296000" y="1080000"/>
            <a:ext cx="3311280" cy="2332080"/>
          </a:xfrm>
          <a:prstGeom prst="rect">
            <a:avLst/>
          </a:prstGeom>
          <a:ln>
            <a:noFill/>
          </a:ln>
        </p:spPr>
      </p:pic>
      <p:pic>
        <p:nvPicPr>
          <p:cNvPr id="268" name="" descr=""/>
          <p:cNvPicPr/>
          <p:nvPr/>
        </p:nvPicPr>
        <p:blipFill>
          <a:blip r:embed="rId2"/>
          <a:stretch/>
        </p:blipFill>
        <p:spPr>
          <a:xfrm>
            <a:off x="5040000" y="1080000"/>
            <a:ext cx="3407760" cy="2375280"/>
          </a:xfrm>
          <a:prstGeom prst="rect">
            <a:avLst/>
          </a:prstGeom>
          <a:ln>
            <a:noFill/>
          </a:ln>
        </p:spPr>
      </p:pic>
      <p:pic>
        <p:nvPicPr>
          <p:cNvPr id="269" name="" descr=""/>
          <p:cNvPicPr/>
          <p:nvPr/>
        </p:nvPicPr>
        <p:blipFill>
          <a:blip r:embed="rId3"/>
          <a:stretch/>
        </p:blipFill>
        <p:spPr>
          <a:xfrm>
            <a:off x="1512000" y="3456000"/>
            <a:ext cx="2951280" cy="2020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504000" y="74160"/>
            <a:ext cx="9069840" cy="12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ORB (OpenCL) + FLANN, stereo.mp4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2" name="" descr=""/>
          <p:cNvPicPr/>
          <p:nvPr/>
        </p:nvPicPr>
        <p:blipFill>
          <a:blip r:embed="rId1"/>
          <a:stretch/>
        </p:blipFill>
        <p:spPr>
          <a:xfrm>
            <a:off x="1296000" y="1080000"/>
            <a:ext cx="3311280" cy="2332080"/>
          </a:xfrm>
          <a:prstGeom prst="rect">
            <a:avLst/>
          </a:prstGeom>
          <a:ln>
            <a:noFill/>
          </a:ln>
        </p:spPr>
      </p:pic>
      <p:pic>
        <p:nvPicPr>
          <p:cNvPr id="273" name="" descr=""/>
          <p:cNvPicPr/>
          <p:nvPr/>
        </p:nvPicPr>
        <p:blipFill>
          <a:blip r:embed="rId2"/>
          <a:stretch/>
        </p:blipFill>
        <p:spPr>
          <a:xfrm>
            <a:off x="5040000" y="1080000"/>
            <a:ext cx="3407760" cy="2375280"/>
          </a:xfrm>
          <a:prstGeom prst="rect">
            <a:avLst/>
          </a:prstGeom>
          <a:ln>
            <a:noFill/>
          </a:ln>
        </p:spPr>
      </p:pic>
      <p:pic>
        <p:nvPicPr>
          <p:cNvPr id="274" name="" descr=""/>
          <p:cNvPicPr/>
          <p:nvPr/>
        </p:nvPicPr>
        <p:blipFill>
          <a:blip r:embed="rId3"/>
          <a:stretch/>
        </p:blipFill>
        <p:spPr>
          <a:xfrm>
            <a:off x="1512000" y="3456000"/>
            <a:ext cx="2951280" cy="2020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504000" y="74160"/>
            <a:ext cx="9069840" cy="12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ORB (OpenCL) + FLANN, icy_scarp.mp4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7" name="" descr=""/>
          <p:cNvPicPr/>
          <p:nvPr/>
        </p:nvPicPr>
        <p:blipFill>
          <a:blip r:embed="rId1"/>
          <a:stretch/>
        </p:blipFill>
        <p:spPr>
          <a:xfrm>
            <a:off x="1296000" y="1080000"/>
            <a:ext cx="3311280" cy="2332080"/>
          </a:xfrm>
          <a:prstGeom prst="rect">
            <a:avLst/>
          </a:prstGeom>
          <a:ln>
            <a:noFill/>
          </a:ln>
        </p:spPr>
      </p:pic>
      <p:pic>
        <p:nvPicPr>
          <p:cNvPr id="278" name="" descr=""/>
          <p:cNvPicPr/>
          <p:nvPr/>
        </p:nvPicPr>
        <p:blipFill>
          <a:blip r:embed="rId2"/>
          <a:stretch/>
        </p:blipFill>
        <p:spPr>
          <a:xfrm>
            <a:off x="5040000" y="1080000"/>
            <a:ext cx="3407760" cy="2375280"/>
          </a:xfrm>
          <a:prstGeom prst="rect">
            <a:avLst/>
          </a:prstGeom>
          <a:ln>
            <a:noFill/>
          </a:ln>
        </p:spPr>
      </p:pic>
      <p:pic>
        <p:nvPicPr>
          <p:cNvPr id="279" name="" descr=""/>
          <p:cNvPicPr/>
          <p:nvPr/>
        </p:nvPicPr>
        <p:blipFill>
          <a:blip r:embed="rId3"/>
          <a:stretch/>
        </p:blipFill>
        <p:spPr>
          <a:xfrm>
            <a:off x="1512000" y="3456000"/>
            <a:ext cx="2951280" cy="2020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Интерпретация результатов, stereo.mp4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BRISK на CPU – 80мс</a:t>
            </a:r>
            <a:endParaRPr b="0" lang="en-GB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ORB на CUDA – 37мс, но выйдет дороже</a:t>
            </a:r>
            <a:endParaRPr b="0" lang="en-GB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Уменьшить разрешение стереопары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  <a:ea typeface="DejaVu Sans"/>
              </a:rPr>
              <a:t>Интерпретация результатов, icy_scarp.mp4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BRISK на CPU – 20мс – удовлетворяет всем требованиям</a:t>
            </a:r>
            <a:endParaRPr b="0" lang="en-GB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ORB на CUDA – 13мс, но выйдет дороже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504000" y="222156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Спасибо за внимание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Детектор Shi-Tomasi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4608000" y="1760040"/>
            <a:ext cx="3999960" cy="2780640"/>
          </a:xfrm>
          <a:prstGeom prst="rect">
            <a:avLst/>
          </a:prstGeom>
          <a:ln>
            <a:noFill/>
          </a:ln>
        </p:spPr>
      </p:pic>
      <p:pic>
        <p:nvPicPr>
          <p:cNvPr id="92" name="" descr=""/>
          <p:cNvPicPr/>
          <p:nvPr/>
        </p:nvPicPr>
        <p:blipFill>
          <a:blip r:embed="rId2"/>
          <a:stretch/>
        </p:blipFill>
        <p:spPr>
          <a:xfrm>
            <a:off x="425880" y="2160000"/>
            <a:ext cx="3821760" cy="986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Детектор Star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405720" y="2184120"/>
            <a:ext cx="9286200" cy="1932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Детектор FAST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5212800" y="2118960"/>
            <a:ext cx="4218840" cy="2056680"/>
          </a:xfrm>
          <a:prstGeom prst="rect">
            <a:avLst/>
          </a:prstGeom>
          <a:ln>
            <a:noFill/>
          </a:ln>
        </p:spPr>
      </p:pic>
      <p:pic>
        <p:nvPicPr>
          <p:cNvPr id="99" name="" descr=""/>
          <p:cNvPicPr/>
          <p:nvPr/>
        </p:nvPicPr>
        <p:blipFill>
          <a:blip r:embed="rId2"/>
          <a:stretch/>
        </p:blipFill>
        <p:spPr>
          <a:xfrm>
            <a:off x="216000" y="1908720"/>
            <a:ext cx="4671000" cy="2626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Используемые дескрипторы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BRIEF</a:t>
            </a:r>
            <a:endParaRPr b="0" lang="en-GB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FREAK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13887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2021-04-27T10:15:07Z</dcterms:created>
  <dc:creator/>
  <dc:description/>
  <dc:language>en-GB</dc:language>
  <cp:lastModifiedBy/>
  <dcterms:modified xsi:type="dcterms:W3CDTF">2021-06-01T22:36:01Z</dcterms:modified>
  <cp:revision>84</cp:revision>
  <dc:subject/>
  <dc:title/>
</cp:coreProperties>
</file>